
<file path=[Content_Types].xml><?xml version="1.0" encoding="utf-8"?>
<Types xmlns="http://schemas.openxmlformats.org/package/2006/content-types"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58" r:id="rId5"/>
    <p:sldId id="260" r:id="rId6"/>
    <p:sldId id="261" r:id="rId7"/>
    <p:sldId id="262" r:id="rId8"/>
    <p:sldId id="263" r:id="rId9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66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E2B1D-B884-4FBA-8449-09B7AEB17623}" type="datetimeFigureOut">
              <a:rPr lang="en-US" smtClean="0"/>
              <a:t>09/10/2021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7FDF0-2489-4F77-AE0A-940F093D7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338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E2B1D-B884-4FBA-8449-09B7AEB17623}" type="datetimeFigureOut">
              <a:rPr lang="en-US" smtClean="0"/>
              <a:t>09/10/2021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7FDF0-2489-4F77-AE0A-940F093D7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654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E2B1D-B884-4FBA-8449-09B7AEB17623}" type="datetimeFigureOut">
              <a:rPr lang="en-US" smtClean="0"/>
              <a:t>09/10/2021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7FDF0-2489-4F77-AE0A-940F093D7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91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E2B1D-B884-4FBA-8449-09B7AEB17623}" type="datetimeFigureOut">
              <a:rPr lang="en-US" smtClean="0"/>
              <a:t>09/10/2021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7FDF0-2489-4F77-AE0A-940F093D7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377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E2B1D-B884-4FBA-8449-09B7AEB17623}" type="datetimeFigureOut">
              <a:rPr lang="en-US" smtClean="0"/>
              <a:t>09/10/2021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7FDF0-2489-4F77-AE0A-940F093D7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297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E2B1D-B884-4FBA-8449-09B7AEB17623}" type="datetimeFigureOut">
              <a:rPr lang="en-US" smtClean="0"/>
              <a:t>09/10/2021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7FDF0-2489-4F77-AE0A-940F093D7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411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E2B1D-B884-4FBA-8449-09B7AEB17623}" type="datetimeFigureOut">
              <a:rPr lang="en-US" smtClean="0"/>
              <a:t>09/10/2021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7FDF0-2489-4F77-AE0A-940F093D7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101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E2B1D-B884-4FBA-8449-09B7AEB17623}" type="datetimeFigureOut">
              <a:rPr lang="en-US" smtClean="0"/>
              <a:t>09/10/2021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7FDF0-2489-4F77-AE0A-940F093D7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563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E2B1D-B884-4FBA-8449-09B7AEB17623}" type="datetimeFigureOut">
              <a:rPr lang="en-US" smtClean="0"/>
              <a:t>09/10/2021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7FDF0-2489-4F77-AE0A-940F093D7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412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E2B1D-B884-4FBA-8449-09B7AEB17623}" type="datetimeFigureOut">
              <a:rPr lang="en-US" smtClean="0"/>
              <a:t>09/10/2021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7FDF0-2489-4F77-AE0A-940F093D7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212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E2B1D-B884-4FBA-8449-09B7AEB17623}" type="datetimeFigureOut">
              <a:rPr lang="en-US" smtClean="0"/>
              <a:t>09/10/2021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7FDF0-2489-4F77-AE0A-940F093D7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211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6E2B1D-B884-4FBA-8449-09B7AEB17623}" type="datetimeFigureOut">
              <a:rPr lang="en-US" smtClean="0"/>
              <a:t>09/10/2021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D7FDF0-2489-4F77-AE0A-940F093D7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037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2.emf"/><Relationship Id="rId7" Type="http://schemas.openxmlformats.org/officeDocument/2006/relationships/image" Target="../media/image6.w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emf"/><Relationship Id="rId5" Type="http://schemas.openxmlformats.org/officeDocument/2006/relationships/image" Target="../media/image4.png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95400" y="1276350"/>
            <a:ext cx="665848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4000" b="1">
                <a:ln w="19050">
                  <a:solidFill>
                    <a:schemeClr val="accent6">
                      <a:lumMod val="75000"/>
                    </a:schemeClr>
                  </a:solidFill>
                  <a:prstDash val="solid"/>
                </a:ln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CHỦ ĐỀ ÔN TẬP HỌC KÌ I </a:t>
            </a:r>
            <a:endParaRPr lang="en-US" sz="4000" b="1">
              <a:ln w="19050">
                <a:solidFill>
                  <a:schemeClr val="accent6">
                    <a:lumMod val="75000"/>
                  </a:schemeClr>
                </a:solidFill>
                <a:prstDash val="solid"/>
              </a:ln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590800" y="2571750"/>
            <a:ext cx="427905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 4 : HÀM SỐ</a:t>
            </a:r>
            <a:endParaRPr lang="en-US" sz="40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094411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304800" y="1047750"/>
                <a:ext cx="8534400" cy="34163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>
                  <a:buFont typeface="Wingdings" pitchFamily="2" charset="2"/>
                  <a:buChar char="Ø"/>
                </a:pPr>
                <a:r>
                  <a:rPr lang="en-US" sz="2400" smtClean="0">
                    <a:latin typeface="Times New Roman" pitchFamily="18" charset="0"/>
                    <a:cs typeface="Times New Roman" pitchFamily="18" charset="0"/>
                  </a:rPr>
                  <a:t>Khái </a:t>
                </a:r>
                <a:r>
                  <a:rPr lang="en-US" sz="2400">
                    <a:latin typeface="Times New Roman" pitchFamily="18" charset="0"/>
                    <a:cs typeface="Times New Roman" pitchFamily="18" charset="0"/>
                  </a:rPr>
                  <a:t>niệm hàm số: Nếu đại lượng y phụ thuộc vào đại lượng thay đổi x sao cho mỗi giá trị của x xác định được một giá trị tương ứng của y thì y là hàm số của x, x là biến số</a:t>
                </a:r>
                <a:r>
                  <a:rPr lang="en-US" sz="2400" smtClean="0">
                    <a:latin typeface="Times New Roman" pitchFamily="18" charset="0"/>
                    <a:cs typeface="Times New Roman" pitchFamily="18" charset="0"/>
                  </a:rPr>
                  <a:t>.</a:t>
                </a:r>
              </a:p>
              <a:p>
                <a:pPr marL="285750" indent="-285750">
                  <a:buFont typeface="Wingdings" pitchFamily="2" charset="2"/>
                  <a:buChar char="Ø"/>
                </a:pPr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  <a:p>
                <a:pPr marL="285750" indent="-285750">
                  <a:buFont typeface="Wingdings" pitchFamily="2" charset="2"/>
                  <a:buChar char="Ø"/>
                </a:pPr>
                <a:r>
                  <a:rPr lang="en-US" sz="2400">
                    <a:latin typeface="Times New Roman" pitchFamily="18" charset="0"/>
                    <a:cs typeface="Times New Roman" pitchFamily="18" charset="0"/>
                  </a:rPr>
                  <a:t>Đồ thị hàm số y = f(x) là tập hợp tất cả các điểm biểu diễn cặp giá trị tương ứng (x,y) trên mặt phẳng tọa độ</a:t>
                </a:r>
                <a:r>
                  <a:rPr lang="en-US" sz="2400" smtClean="0">
                    <a:latin typeface="Times New Roman" pitchFamily="18" charset="0"/>
                    <a:cs typeface="Times New Roman" pitchFamily="18" charset="0"/>
                  </a:rPr>
                  <a:t>.</a:t>
                </a:r>
              </a:p>
              <a:p>
                <a:pPr marL="285750" indent="-285750">
                  <a:buFont typeface="Wingdings" pitchFamily="2" charset="2"/>
                  <a:buChar char="Ø"/>
                </a:pPr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  <a:p>
                <a:pPr marL="285750" indent="-285750">
                  <a:buFont typeface="Wingdings" pitchFamily="2" charset="2"/>
                  <a:buChar char="Ø"/>
                </a:pPr>
                <a:r>
                  <a:rPr lang="en-US" sz="2400">
                    <a:latin typeface="Times New Roman" pitchFamily="18" charset="0"/>
                    <a:cs typeface="Times New Roman" pitchFamily="18" charset="0"/>
                  </a:rPr>
                  <a:t>Đồ thị hàm số y = ax (a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≠</m:t>
                    </m:r>
                  </m:oMath>
                </a14:m>
                <a:r>
                  <a:rPr lang="en-US" sz="2400">
                    <a:latin typeface="Times New Roman" pitchFamily="18" charset="0"/>
                    <a:cs typeface="Times New Roman" pitchFamily="18" charset="0"/>
                  </a:rPr>
                  <a:t> 0) là đường thẳng đi qua gốc tọa độ O. </a:t>
                </a:r>
                <a:endParaRPr lang="en-US" sz="2400" smtClean="0">
                  <a:latin typeface="Times New Roman" pitchFamily="18" charset="0"/>
                  <a:cs typeface="Times New Roman" pitchFamily="18" charset="0"/>
                </a:endParaRPr>
              </a:p>
              <a:p>
                <a:endParaRPr lang="en-US" sz="240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1047750"/>
                <a:ext cx="8534400" cy="3416320"/>
              </a:xfrm>
              <a:prstGeom prst="rect">
                <a:avLst/>
              </a:prstGeom>
              <a:blipFill rotWithShape="1">
                <a:blip r:embed="rId2"/>
                <a:stretch>
                  <a:fillRect l="-929" t="-1429" r="-17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457200" y="361950"/>
            <a:ext cx="173316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thuyết</a:t>
            </a:r>
            <a:endParaRPr lang="en-US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2897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46807" y="94386"/>
            <a:ext cx="538044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Trắc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endParaRPr lang="en-US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3276600" y="1145724"/>
            <a:ext cx="308266" cy="37016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67591" y="1755328"/>
            <a:ext cx="308266" cy="37016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446807" y="570781"/>
            <a:ext cx="7920758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AutoNum type="arabicPeriod"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 x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y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thuận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x = 2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y = -8.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bởi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x           B. y= 4x            C. y = -4x              D. y = -x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46807" y="1508841"/>
            <a:ext cx="850649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2. Cho x </a:t>
            </a:r>
            <a:r>
              <a:rPr lang="en-US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y </a:t>
            </a:r>
            <a:r>
              <a:rPr lang="en-US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nghịch</a:t>
            </a:r>
            <a:r>
              <a:rPr lang="en-US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; </a:t>
            </a:r>
            <a:r>
              <a:rPr lang="en-US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x = 4 </a:t>
            </a:r>
            <a:r>
              <a:rPr lang="en-US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y = 7. </a:t>
            </a:r>
            <a:r>
              <a:rPr lang="en-US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y </a:t>
            </a:r>
            <a:r>
              <a:rPr lang="en-US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x =5</a:t>
            </a:r>
          </a:p>
          <a:p>
            <a:r>
              <a:rPr lang="en-US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= 5,6           B. y= 6,5            C. y = -5,6              D. y = -6,5</a:t>
            </a:r>
            <a:endParaRPr lang="en-US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5334000" y="2490430"/>
            <a:ext cx="308266" cy="37016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53734" y="2223218"/>
            <a:ext cx="827116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vi-VN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 hàm số được cho bằng công thức </a:t>
            </a:r>
            <a:r>
              <a:rPr lang="vi-VN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vi-VN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vi-VN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vi-VN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2x </a:t>
            </a:r>
            <a:r>
              <a:rPr lang="vi-VN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− 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vi-VN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Tính </a:t>
            </a:r>
            <a:r>
              <a:rPr lang="vi-VN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 </a:t>
            </a:r>
            <a:r>
              <a:rPr lang="vi-VN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( 6) </a:t>
            </a:r>
            <a:endParaRPr lang="en-US" b="1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0 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vi-VN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vi-VN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r>
              <a:rPr lang="vi-VN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vi-VN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                          </a:t>
            </a:r>
            <a:r>
              <a:rPr lang="vi-VN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vi-VN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vi-VN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495298" y="3411043"/>
            <a:ext cx="308266" cy="37016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46807" y="2860591"/>
            <a:ext cx="827116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vi-VN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vi-VN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hàm số </a:t>
            </a:r>
            <a:r>
              <a:rPr lang="vi-VN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vi-VN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vi-VN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vi-VN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vi-VN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−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vi-VN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(2;7)</a:t>
            </a:r>
            <a:r>
              <a:rPr lang="vi-VN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vi-VN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(3;4)         </a:t>
            </a:r>
            <a:r>
              <a:rPr lang="vi-VN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(-1;5)                    </a:t>
            </a:r>
            <a:r>
              <a:rPr lang="vi-VN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(2;-4)</a:t>
            </a:r>
            <a:r>
              <a:rPr lang="vi-VN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4150872" y="4342658"/>
            <a:ext cx="308266" cy="37016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46806" y="3813362"/>
            <a:ext cx="827116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</a:t>
            </a:r>
            <a:r>
              <a:rPr lang="vi-VN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 làm một công việc trong 8 giờ cần 30 công nhân. Nếu có 40 công nhân thì công việc đó được hoàn thành trong mấy giờ?</a:t>
            </a:r>
            <a:endParaRPr lang="vi-VN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5 </a:t>
            </a:r>
            <a:r>
              <a:rPr lang="vi-VN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vi-VN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8 </a:t>
            </a:r>
            <a:r>
              <a:rPr lang="vi-VN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vi-VN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vi-VN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6 </a:t>
            </a:r>
            <a:r>
              <a:rPr lang="vi-VN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vi-VN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vi-VN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7 </a:t>
            </a:r>
            <a:r>
              <a:rPr lang="vi-VN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endParaRPr lang="vi-VN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3524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" name="Picture 10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7543" b="-2758"/>
          <a:stretch/>
        </p:blipFill>
        <p:spPr bwMode="auto">
          <a:xfrm>
            <a:off x="228601" y="1911214"/>
            <a:ext cx="3886200" cy="3421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7"/>
          <p:cNvSpPr/>
          <p:nvPr/>
        </p:nvSpPr>
        <p:spPr>
          <a:xfrm>
            <a:off x="152400" y="3129335"/>
            <a:ext cx="4953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mtClean="0">
                <a:latin typeface="Times New Roman" pitchFamily="18" charset="0"/>
                <a:cs typeface="Times New Roman" pitchFamily="18" charset="0"/>
              </a:rPr>
              <a:t>Đồ 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thị hàm số y = 2x là đường thẳng đi qua O (0;0) và M (1; 2)</a:t>
            </a:r>
          </a:p>
        </p:txBody>
      </p:sp>
      <p:pic>
        <p:nvPicPr>
          <p:cNvPr id="1038" name="Picture 14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64" r="62540"/>
          <a:stretch/>
        </p:blipFill>
        <p:spPr bwMode="auto">
          <a:xfrm>
            <a:off x="152400" y="3742424"/>
            <a:ext cx="3554504" cy="3673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18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2448" y="3637822"/>
            <a:ext cx="1662952" cy="576581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0964125"/>
              </p:ext>
            </p:extLst>
          </p:nvPr>
        </p:nvGraphicFramePr>
        <p:xfrm>
          <a:off x="1403586" y="2314281"/>
          <a:ext cx="1447801" cy="678240"/>
        </p:xfrm>
        <a:graphic>
          <a:graphicData uri="http://schemas.openxmlformats.org/drawingml/2006/table">
            <a:tbl>
              <a:tblPr firstRow="1" firstCol="1" bandRow="1"/>
              <a:tblGrid>
                <a:gridCol w="7938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69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69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8372">
                <a:tc>
                  <a:txBody>
                    <a:bodyPr/>
                    <a:lstStyle/>
                    <a:p>
                      <a:pPr marR="14605" algn="ctr"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endParaRPr lang="en-US" sz="1800">
                        <a:effectLst/>
                        <a:latin typeface=".VnTime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4605" algn="ctr"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en-US" sz="1800">
                        <a:effectLst/>
                        <a:latin typeface=".VnTime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4605" algn="ctr">
                        <a:spcAft>
                          <a:spcPts val="0"/>
                        </a:spcAft>
                      </a:pPr>
                      <a:r>
                        <a:rPr lang="fr-FR" sz="180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en-US" sz="1800">
                        <a:effectLst/>
                        <a:latin typeface=".VnTime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9868">
                <a:tc>
                  <a:txBody>
                    <a:bodyPr/>
                    <a:lstStyle/>
                    <a:p>
                      <a:pPr marR="14605" algn="ctr"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y = </a:t>
                      </a:r>
                      <a:r>
                        <a:rPr lang="fr-FR" sz="180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2x</a:t>
                      </a:r>
                      <a:endParaRPr lang="en-US" sz="1800">
                        <a:effectLst/>
                        <a:latin typeface=".VnTime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4605" algn="ctr"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en-US" sz="1800">
                        <a:effectLst/>
                        <a:latin typeface=".VnTime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4605" algn="ctr"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en-US" sz="1800">
                        <a:effectLst/>
                        <a:latin typeface=".VnTime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3719049" y="0"/>
            <a:ext cx="164820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III.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endParaRPr lang="en-US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2381" y="1428750"/>
            <a:ext cx="3534422" cy="32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 flipH="1">
            <a:off x="6858000" y="2791420"/>
            <a:ext cx="391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smtClean="0">
                <a:solidFill>
                  <a:srgbClr val="FF0000"/>
                </a:solidFill>
              </a:rPr>
              <a:t>.</a:t>
            </a:r>
            <a:endParaRPr lang="en-US" sz="5400">
              <a:solidFill>
                <a:srgbClr val="FF0000"/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7046008" y="2647950"/>
            <a:ext cx="421592" cy="0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7443355" y="2647950"/>
            <a:ext cx="0" cy="762000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 flipH="1">
            <a:off x="7239000" y="1962150"/>
            <a:ext cx="3915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smtClean="0">
                <a:solidFill>
                  <a:srgbClr val="FF0000"/>
                </a:solidFill>
              </a:rPr>
              <a:t>.</a:t>
            </a:r>
            <a:endParaRPr lang="en-US" sz="6000">
              <a:solidFill>
                <a:srgbClr val="FF0000"/>
              </a:solidFill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6477000" y="1657350"/>
            <a:ext cx="1447800" cy="28956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7886700" y="1581150"/>
            <a:ext cx="800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rgbClr val="C00000"/>
                </a:solidFill>
              </a:rPr>
              <a:t>y=2x</a:t>
            </a:r>
            <a:endParaRPr lang="en-US">
              <a:solidFill>
                <a:srgbClr val="C0000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61950"/>
            <a:ext cx="8294135" cy="11457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6" name="TextBox 25"/>
          <p:cNvSpPr txBox="1"/>
          <p:nvPr/>
        </p:nvSpPr>
        <p:spPr>
          <a:xfrm>
            <a:off x="304800" y="1504950"/>
            <a:ext cx="1143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000" b="1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2" name="Picture 31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4552950"/>
            <a:ext cx="1295400" cy="590550"/>
          </a:xfrm>
          <a:prstGeom prst="rect">
            <a:avLst/>
          </a:prstGeom>
          <a:noFill/>
          <a:ln>
            <a:noFill/>
          </a:ln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581740" y="4640818"/>
                <a:ext cx="193286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⇒2=</m:t>
                      </m:r>
                      <m:r>
                        <a:rPr lang="en-US" b="0" i="1" smtClean="0">
                          <a:latin typeface="Cambria Math"/>
                        </a:rPr>
                        <m:t>𝑎</m:t>
                      </m:r>
                      <m:r>
                        <a:rPr lang="en-US" b="0" i="1" smtClean="0">
                          <a:latin typeface="Cambria Math"/>
                        </a:rPr>
                        <m:t>.(−4)</m:t>
                      </m:r>
                    </m:oMath>
                  </m:oMathPara>
                </a14:m>
                <a:endParaRPr lang="en-US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1740" y="4640818"/>
                <a:ext cx="1932860" cy="369332"/>
              </a:xfrm>
              <a:prstGeom prst="rect">
                <a:avLst/>
              </a:prstGeom>
              <a:blipFill rotWithShape="1">
                <a:blip r:embed="rId8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Rectangle 26"/>
          <p:cNvSpPr/>
          <p:nvPr/>
        </p:nvSpPr>
        <p:spPr>
          <a:xfrm>
            <a:off x="152400" y="4214403"/>
            <a:ext cx="39694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>
                <a:latin typeface="Times New Roman" pitchFamily="18" charset="0"/>
                <a:cs typeface="Times New Roman" pitchFamily="18" charset="0"/>
              </a:rPr>
              <a:t>b) Đồ thị hàm số y = ax  đi qua A( - 4; 2)</a:t>
            </a: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467600" y="2431018"/>
            <a:ext cx="419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smtClean="0"/>
              <a:t>M</a:t>
            </a:r>
            <a:endParaRPr lang="en-US" i="1"/>
          </a:p>
        </p:txBody>
      </p:sp>
    </p:spTree>
    <p:extLst>
      <p:ext uri="{BB962C8B-B14F-4D97-AF65-F5344CB8AC3E}">
        <p14:creationId xmlns:p14="http://schemas.microsoft.com/office/powerpoint/2010/main" val="323255711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0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0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0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" grpId="0"/>
      <p:bldP spid="11" grpId="0"/>
      <p:bldP spid="25" grpId="0"/>
      <p:bldP spid="26" grpId="0"/>
      <p:bldP spid="33" grpId="0"/>
      <p:bldP spid="27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0" y="133350"/>
            <a:ext cx="62484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2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Bài 2: </a:t>
            </a:r>
            <a:r>
              <a:rPr lang="fr-FR" sz="22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Cho hàm số y = f(x) = 5 – 2x</a:t>
            </a:r>
            <a:endParaRPr lang="en-US" sz="22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fr-FR" sz="22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a) Tính </a:t>
            </a:r>
            <a:r>
              <a:rPr lang="fr-FR" sz="22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f(– 2) ; f(–1) ; f(0) ; f(5)</a:t>
            </a:r>
            <a:endParaRPr lang="en-US" sz="22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fr-FR" sz="22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b) Tính </a:t>
            </a:r>
            <a:r>
              <a:rPr lang="fr-FR" sz="22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các giá trị của x ứng với y = 5 ; –3 ; 0</a:t>
            </a:r>
            <a:endParaRPr lang="en-US" sz="22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85800" y="1504950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lnSpc>
                <a:spcPct val="150000"/>
              </a:lnSpc>
            </a:pPr>
            <a:r>
              <a:rPr lang="fr-FR" smtClean="0">
                <a:latin typeface="Times New Roman" pitchFamily="18" charset="0"/>
                <a:cs typeface="Times New Roman" pitchFamily="18" charset="0"/>
              </a:rPr>
              <a:t>a) f (– </a:t>
            </a:r>
            <a:r>
              <a:rPr lang="fr-FR">
                <a:latin typeface="Times New Roman" pitchFamily="18" charset="0"/>
                <a:cs typeface="Times New Roman" pitchFamily="18" charset="0"/>
              </a:rPr>
              <a:t>2) = 5 – 2 . </a:t>
            </a:r>
            <a:r>
              <a:rPr lang="fr-FR" smtClean="0">
                <a:latin typeface="Times New Roman" pitchFamily="18" charset="0"/>
                <a:cs typeface="Times New Roman" pitchFamily="18" charset="0"/>
              </a:rPr>
              <a:t>( –2 </a:t>
            </a:r>
            <a:r>
              <a:rPr lang="fr-FR">
                <a:latin typeface="Times New Roman" pitchFamily="18" charset="0"/>
                <a:cs typeface="Times New Roman" pitchFamily="18" charset="0"/>
              </a:rPr>
              <a:t>) = 9 </a:t>
            </a:r>
            <a:endParaRPr lang="en-US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fr-FR" smtClean="0">
                <a:latin typeface="Times New Roman" pitchFamily="18" charset="0"/>
                <a:cs typeface="Times New Roman" pitchFamily="18" charset="0"/>
              </a:rPr>
              <a:t>    f (– </a:t>
            </a:r>
            <a:r>
              <a:rPr lang="fr-FR">
                <a:latin typeface="Times New Roman" pitchFamily="18" charset="0"/>
                <a:cs typeface="Times New Roman" pitchFamily="18" charset="0"/>
              </a:rPr>
              <a:t>1) = 5 – 2 . (–1) = 7</a:t>
            </a:r>
            <a:endParaRPr lang="en-US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fr-FR" smtClean="0">
                <a:latin typeface="Times New Roman" pitchFamily="18" charset="0"/>
                <a:cs typeface="Times New Roman" pitchFamily="18" charset="0"/>
              </a:rPr>
              <a:t>    f (0</a:t>
            </a:r>
            <a:r>
              <a:rPr lang="fr-FR">
                <a:latin typeface="Times New Roman" pitchFamily="18" charset="0"/>
                <a:cs typeface="Times New Roman" pitchFamily="18" charset="0"/>
              </a:rPr>
              <a:t>) = 5 – 2 . 0 = 5</a:t>
            </a:r>
            <a:endParaRPr lang="en-US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fr-FR" smtClean="0">
                <a:latin typeface="Times New Roman" pitchFamily="18" charset="0"/>
                <a:cs typeface="Times New Roman" pitchFamily="18" charset="0"/>
              </a:rPr>
              <a:t>    f (</a:t>
            </a:r>
            <a:r>
              <a:rPr lang="fr-FR">
                <a:latin typeface="Times New Roman" pitchFamily="18" charset="0"/>
                <a:cs typeface="Times New Roman" pitchFamily="18" charset="0"/>
              </a:rPr>
              <a:t>5) = 5 – 5 . 5 = – 20</a:t>
            </a: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800600" y="1598189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fr-FR" smtClean="0">
                <a:latin typeface="Times New Roman" pitchFamily="18" charset="0"/>
                <a:cs typeface="Times New Roman" pitchFamily="18" charset="0"/>
              </a:rPr>
              <a:t>b) Với </a:t>
            </a:r>
            <a:r>
              <a:rPr lang="fr-FR">
                <a:latin typeface="Times New Roman" pitchFamily="18" charset="0"/>
                <a:cs typeface="Times New Roman" pitchFamily="18" charset="0"/>
              </a:rPr>
              <a:t>y = 5 =&gt; 5 – 2x = 5 </a:t>
            </a:r>
            <a:endParaRPr lang="en-US">
              <a:latin typeface="Times New Roman" pitchFamily="18" charset="0"/>
              <a:cs typeface="Times New Roman" pitchFamily="18" charset="0"/>
            </a:endParaRPr>
          </a:p>
          <a:p>
            <a:r>
              <a:rPr lang="fr-FR">
                <a:latin typeface="Times New Roman" pitchFamily="18" charset="0"/>
                <a:cs typeface="Times New Roman" pitchFamily="18" charset="0"/>
              </a:rPr>
              <a:t>                 </a:t>
            </a:r>
            <a:r>
              <a:rPr lang="fr-FR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fr-FR">
                <a:latin typeface="Times New Roman" pitchFamily="18" charset="0"/>
                <a:cs typeface="Times New Roman" pitchFamily="18" charset="0"/>
              </a:rPr>
              <a:t>2x = 0</a:t>
            </a:r>
            <a:endParaRPr lang="en-US">
              <a:latin typeface="Times New Roman" pitchFamily="18" charset="0"/>
              <a:cs typeface="Times New Roman" pitchFamily="18" charset="0"/>
            </a:endParaRPr>
          </a:p>
          <a:p>
            <a:r>
              <a:rPr lang="fr-FR"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fr-FR" smtClean="0"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fr-FR"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fr-FR" smtClean="0">
                <a:latin typeface="Times New Roman" pitchFamily="18" charset="0"/>
                <a:cs typeface="Times New Roman" pitchFamily="18" charset="0"/>
              </a:rPr>
              <a:t>= 0</a:t>
            </a: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029200" y="272415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>
                <a:latin typeface="Times New Roman" pitchFamily="18" charset="0"/>
                <a:cs typeface="Times New Roman" pitchFamily="18" charset="0"/>
              </a:rPr>
              <a:t>Với y = – 3 =&gt; 5 – 2x = – 3 </a:t>
            </a:r>
            <a:endParaRPr lang="en-US">
              <a:latin typeface="Times New Roman" pitchFamily="18" charset="0"/>
              <a:cs typeface="Times New Roman" pitchFamily="18" charset="0"/>
            </a:endParaRPr>
          </a:p>
          <a:p>
            <a:r>
              <a:rPr lang="fr-FR">
                <a:latin typeface="Times New Roman" pitchFamily="18" charset="0"/>
                <a:cs typeface="Times New Roman" pitchFamily="18" charset="0"/>
              </a:rPr>
              <a:t>		2x = </a:t>
            </a:r>
            <a:r>
              <a:rPr lang="fr-FR" smtClean="0">
                <a:latin typeface="Times New Roman" pitchFamily="18" charset="0"/>
                <a:cs typeface="Times New Roman" pitchFamily="18" charset="0"/>
              </a:rPr>
              <a:t>8</a:t>
            </a:r>
            <a:endParaRPr lang="en-US">
              <a:latin typeface="Times New Roman" pitchFamily="18" charset="0"/>
              <a:cs typeface="Times New Roman" pitchFamily="18" charset="0"/>
            </a:endParaRPr>
          </a:p>
          <a:p>
            <a:r>
              <a:rPr lang="fr-FR">
                <a:latin typeface="Times New Roman" pitchFamily="18" charset="0"/>
                <a:cs typeface="Times New Roman" pitchFamily="18" charset="0"/>
              </a:rPr>
              <a:t>		x = 4</a:t>
            </a: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5029200" y="3790950"/>
                <a:ext cx="4572000" cy="1173911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fr-FR" smtClean="0">
                    <a:latin typeface="Times New Roman" pitchFamily="18" charset="0"/>
                    <a:cs typeface="Times New Roman" pitchFamily="18" charset="0"/>
                  </a:rPr>
                  <a:t>Với y = 0 =&gt; 5 – 2x = 0</a:t>
                </a:r>
                <a:endParaRPr lang="en-US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fr-FR">
                    <a:latin typeface="Times New Roman" pitchFamily="18" charset="0"/>
                    <a:cs typeface="Times New Roman" pitchFamily="18" charset="0"/>
                  </a:rPr>
                  <a:t>	</a:t>
                </a:r>
                <a:r>
                  <a:rPr lang="fr-FR" smtClean="0">
                    <a:latin typeface="Times New Roman" pitchFamily="18" charset="0"/>
                    <a:cs typeface="Times New Roman" pitchFamily="18" charset="0"/>
                  </a:rPr>
                  <a:t>            2x </a:t>
                </a:r>
                <a:r>
                  <a:rPr lang="fr-FR">
                    <a:latin typeface="Times New Roman" pitchFamily="18" charset="0"/>
                    <a:cs typeface="Times New Roman" pitchFamily="18" charset="0"/>
                  </a:rPr>
                  <a:t>= 5</a:t>
                </a:r>
                <a:endParaRPr lang="en-US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fr-FR">
                    <a:latin typeface="Times New Roman" pitchFamily="18" charset="0"/>
                    <a:cs typeface="Times New Roman" pitchFamily="18" charset="0"/>
                  </a:rPr>
                  <a:t>	</a:t>
                </a:r>
                <a:r>
                  <a:rPr lang="fr-FR" smtClean="0">
                    <a:latin typeface="Times New Roman" pitchFamily="18" charset="0"/>
                    <a:cs typeface="Times New Roman" pitchFamily="18" charset="0"/>
                  </a:rPr>
                  <a:t>              x </a:t>
                </a:r>
                <a:r>
                  <a:rPr lang="fr-FR">
                    <a:latin typeface="Times New Roman" pitchFamily="18" charset="0"/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9200" y="3790950"/>
                <a:ext cx="4572000" cy="1173911"/>
              </a:xfrm>
              <a:prstGeom prst="rect">
                <a:avLst/>
              </a:prstGeom>
              <a:blipFill rotWithShape="1">
                <a:blip r:embed="rId2"/>
                <a:stretch>
                  <a:fillRect l="-1067" t="-26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3886200" y="1209080"/>
            <a:ext cx="92685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Giải :</a:t>
            </a:r>
            <a:endParaRPr lang="en-US" sz="2400" b="1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4267200" y="1733550"/>
            <a:ext cx="0" cy="3352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3439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57150"/>
            <a:ext cx="80772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Bài 3:</a:t>
            </a:r>
            <a:endParaRPr lang="en-US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fr-FR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Cho hàm số y = – 2x</a:t>
            </a:r>
            <a:endParaRPr lang="en-US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fr-FR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a/ Biết điểm A (3; y</a:t>
            </a:r>
            <a:r>
              <a:rPr lang="fr-FR" baseline="-250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fr-FR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 thuộc đồ thị hàm số trên. Tính y</a:t>
            </a:r>
            <a:r>
              <a:rPr lang="fr-FR" baseline="-250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fr-FR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?</a:t>
            </a:r>
            <a:endParaRPr lang="en-US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fr-FR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b/ Điểm B (1,5; 3) có thuộc đồ thị hàm số không?</a:t>
            </a:r>
            <a:endParaRPr lang="en-US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fr-FR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c/ Điểm C (0,5; –1) có thuộc đồ thị hàm số trên không?</a:t>
            </a:r>
            <a:endParaRPr lang="en-US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1000" y="1962150"/>
            <a:ext cx="80010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>
                <a:latin typeface="Times New Roman" pitchFamily="18" charset="0"/>
                <a:cs typeface="Times New Roman" pitchFamily="18" charset="0"/>
              </a:rPr>
              <a:t>a/ Vì A (3; yA) thuộc đồ thị hàm số y = – 2x nên toạ độ của A thoả </a:t>
            </a:r>
            <a:r>
              <a:rPr lang="fr-FR" smtClean="0">
                <a:latin typeface="Times New Roman" pitchFamily="18" charset="0"/>
                <a:cs typeface="Times New Roman" pitchFamily="18" charset="0"/>
              </a:rPr>
              <a:t>mãn </a:t>
            </a:r>
            <a:r>
              <a:rPr lang="fr-FR">
                <a:latin typeface="Times New Roman" pitchFamily="18" charset="0"/>
                <a:cs typeface="Times New Roman" pitchFamily="18" charset="0"/>
              </a:rPr>
              <a:t>y = –2x</a:t>
            </a:r>
            <a:endParaRPr lang="en-US">
              <a:latin typeface="Times New Roman" pitchFamily="18" charset="0"/>
              <a:cs typeface="Times New Roman" pitchFamily="18" charset="0"/>
            </a:endParaRPr>
          </a:p>
          <a:p>
            <a:r>
              <a:rPr lang="en-US">
                <a:latin typeface="Times New Roman" pitchFamily="18" charset="0"/>
                <a:cs typeface="Times New Roman" pitchFamily="18" charset="0"/>
              </a:rPr>
              <a:t>Thay x</a:t>
            </a:r>
            <a:r>
              <a:rPr lang="en-US" baseline="-2500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 = 3 vào y</a:t>
            </a:r>
            <a:r>
              <a:rPr lang="en-US" baseline="-2500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 = –2 x</a:t>
            </a:r>
            <a:r>
              <a:rPr lang="en-US" baseline="-25000">
                <a:latin typeface="Times New Roman" pitchFamily="18" charset="0"/>
                <a:cs typeface="Times New Roman" pitchFamily="18" charset="0"/>
              </a:rPr>
              <a:t>A </a:t>
            </a:r>
            <a:endParaRPr lang="en-US">
              <a:latin typeface="Times New Roman" pitchFamily="18" charset="0"/>
              <a:cs typeface="Times New Roman" pitchFamily="18" charset="0"/>
            </a:endParaRPr>
          </a:p>
          <a:p>
            <a:r>
              <a:rPr lang="en-US">
                <a:latin typeface="Times New Roman" pitchFamily="18" charset="0"/>
                <a:cs typeface="Times New Roman" pitchFamily="18" charset="0"/>
              </a:rPr>
              <a:t>          y</a:t>
            </a:r>
            <a:r>
              <a:rPr lang="en-US" baseline="-2500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fr-FR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2.3 = </a:t>
            </a:r>
            <a:r>
              <a:rPr lang="fr-FR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6 =&gt; y</a:t>
            </a:r>
            <a:r>
              <a:rPr lang="en-US" baseline="-2500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fr-FR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6</a:t>
            </a:r>
          </a:p>
          <a:p>
            <a:endParaRPr lang="en-US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/ Xét điểm B (1,5;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fr-FR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fr-FR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fr-FR">
                <a:latin typeface="Times New Roman" pitchFamily="18" charset="0"/>
                <a:cs typeface="Times New Roman" pitchFamily="18" charset="0"/>
              </a:rPr>
              <a:t>có x</a:t>
            </a:r>
            <a:r>
              <a:rPr lang="fr-FR" baseline="-2500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fr-FR">
                <a:latin typeface="Times New Roman" pitchFamily="18" charset="0"/>
                <a:cs typeface="Times New Roman" pitchFamily="18" charset="0"/>
              </a:rPr>
              <a:t> = 1, 5 và y</a:t>
            </a:r>
            <a:r>
              <a:rPr lang="fr-FR" baseline="-2500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fr-FR">
                <a:latin typeface="Times New Roman" pitchFamily="18" charset="0"/>
                <a:cs typeface="Times New Roman" pitchFamily="18" charset="0"/>
              </a:rPr>
              <a:t> = 3.</a:t>
            </a:r>
            <a:endParaRPr lang="en-US">
              <a:latin typeface="Times New Roman" pitchFamily="18" charset="0"/>
              <a:cs typeface="Times New Roman" pitchFamily="18" charset="0"/>
            </a:endParaRPr>
          </a:p>
          <a:p>
            <a:r>
              <a:rPr lang="fr-FR">
                <a:latin typeface="Times New Roman" pitchFamily="18" charset="0"/>
                <a:cs typeface="Times New Roman" pitchFamily="18" charset="0"/>
              </a:rPr>
              <a:t>Thay x</a:t>
            </a:r>
            <a:r>
              <a:rPr lang="fr-FR" baseline="-2500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fr-FR">
                <a:latin typeface="Times New Roman" pitchFamily="18" charset="0"/>
                <a:cs typeface="Times New Roman" pitchFamily="18" charset="0"/>
              </a:rPr>
              <a:t> vào y = –2x, ta có</a:t>
            </a:r>
            <a:r>
              <a:rPr lang="fr-FR" smtClean="0">
                <a:latin typeface="Times New Roman" pitchFamily="18" charset="0"/>
                <a:cs typeface="Times New Roman" pitchFamily="18" charset="0"/>
              </a:rPr>
              <a:t>:   </a:t>
            </a:r>
            <a:r>
              <a:rPr lang="fr-FR">
                <a:latin typeface="Times New Roman" pitchFamily="18" charset="0"/>
                <a:cs typeface="Times New Roman" pitchFamily="18" charset="0"/>
              </a:rPr>
              <a:t>y = –2.1,5 = – 3 </a:t>
            </a:r>
            <a:r>
              <a:rPr lang="en-US">
                <a:latin typeface="Times New Roman" pitchFamily="18" charset="0"/>
                <a:cs typeface="Times New Roman" pitchFamily="18" charset="0"/>
                <a:sym typeface="Symbol"/>
              </a:rPr>
              <a:t></a:t>
            </a:r>
            <a:r>
              <a:rPr lang="fr-FR">
                <a:latin typeface="Times New Roman" pitchFamily="18" charset="0"/>
                <a:cs typeface="Times New Roman" pitchFamily="18" charset="0"/>
              </a:rPr>
              <a:t> y </a:t>
            </a:r>
            <a:r>
              <a:rPr lang="fr-FR" baseline="-2500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fr-FR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fr-FR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en-US">
              <a:latin typeface="Times New Roman" pitchFamily="18" charset="0"/>
              <a:cs typeface="Times New Roman" pitchFamily="18" charset="0"/>
            </a:endParaRPr>
          </a:p>
          <a:p>
            <a:r>
              <a:rPr lang="fr-FR">
                <a:latin typeface="Times New Roman" pitchFamily="18" charset="0"/>
                <a:cs typeface="Times New Roman" pitchFamily="18" charset="0"/>
              </a:rPr>
              <a:t>Vậy điểm B không thuộc đồ thị hàm số y = –</a:t>
            </a:r>
            <a:r>
              <a:rPr lang="fr-FR" smtClean="0">
                <a:latin typeface="Times New Roman" pitchFamily="18" charset="0"/>
                <a:cs typeface="Times New Roman" pitchFamily="18" charset="0"/>
              </a:rPr>
              <a:t>2x</a:t>
            </a:r>
            <a:endParaRPr lang="en-US">
              <a:latin typeface="Times New Roman" pitchFamily="18" charset="0"/>
              <a:cs typeface="Times New Roman" pitchFamily="18" charset="0"/>
            </a:endParaRPr>
          </a:p>
          <a:p>
            <a:endParaRPr lang="fr-FR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fr-FR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fr-FR">
                <a:latin typeface="Times New Roman" pitchFamily="18" charset="0"/>
                <a:cs typeface="Times New Roman" pitchFamily="18" charset="0"/>
              </a:rPr>
              <a:t>/ Xét điểm C (0,5; –1</a:t>
            </a:r>
            <a:r>
              <a:rPr lang="fr-FR" smtClean="0">
                <a:latin typeface="Times New Roman" pitchFamily="18" charset="0"/>
                <a:cs typeface="Times New Roman" pitchFamily="18" charset="0"/>
              </a:rPr>
              <a:t>). Ta </a:t>
            </a:r>
            <a:r>
              <a:rPr lang="fr-FR">
                <a:latin typeface="Times New Roman" pitchFamily="18" charset="0"/>
                <a:cs typeface="Times New Roman" pitchFamily="18" charset="0"/>
              </a:rPr>
              <a:t>có: x</a:t>
            </a:r>
            <a:r>
              <a:rPr lang="fr-FR" baseline="-2500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fr-FR">
                <a:latin typeface="Times New Roman" pitchFamily="18" charset="0"/>
                <a:cs typeface="Times New Roman" pitchFamily="18" charset="0"/>
              </a:rPr>
              <a:t> = 0, 5 và y</a:t>
            </a:r>
            <a:r>
              <a:rPr lang="fr-FR" baseline="-2500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fr-FR">
                <a:latin typeface="Times New Roman" pitchFamily="18" charset="0"/>
                <a:cs typeface="Times New Roman" pitchFamily="18" charset="0"/>
              </a:rPr>
              <a:t> = –</a:t>
            </a:r>
            <a:r>
              <a:rPr lang="fr-FR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>
              <a:latin typeface="Times New Roman" pitchFamily="18" charset="0"/>
              <a:cs typeface="Times New Roman" pitchFamily="18" charset="0"/>
            </a:endParaRPr>
          </a:p>
          <a:p>
            <a:r>
              <a:rPr lang="fr-FR">
                <a:latin typeface="Times New Roman" pitchFamily="18" charset="0"/>
                <a:cs typeface="Times New Roman" pitchFamily="18" charset="0"/>
              </a:rPr>
              <a:t>Thay x</a:t>
            </a:r>
            <a:r>
              <a:rPr lang="fr-FR" baseline="-2500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fr-FR">
                <a:latin typeface="Times New Roman" pitchFamily="18" charset="0"/>
                <a:cs typeface="Times New Roman" pitchFamily="18" charset="0"/>
              </a:rPr>
              <a:t> vào y = – 2x, ta </a:t>
            </a:r>
            <a:r>
              <a:rPr lang="fr-FR" smtClean="0">
                <a:latin typeface="Times New Roman" pitchFamily="18" charset="0"/>
                <a:cs typeface="Times New Roman" pitchFamily="18" charset="0"/>
              </a:rPr>
              <a:t>có: y </a:t>
            </a:r>
            <a:r>
              <a:rPr lang="fr-FR">
                <a:latin typeface="Times New Roman" pitchFamily="18" charset="0"/>
                <a:cs typeface="Times New Roman" pitchFamily="18" charset="0"/>
              </a:rPr>
              <a:t>= –2 . 0,5 = –1 =  </a:t>
            </a:r>
            <a:r>
              <a:rPr lang="fr-FR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fr-FR" baseline="-25000" smtClean="0">
                <a:latin typeface="Times New Roman" pitchFamily="18" charset="0"/>
                <a:cs typeface="Times New Roman" pitchFamily="18" charset="0"/>
              </a:rPr>
              <a:t>C</a:t>
            </a:r>
            <a:endParaRPr lang="en-US">
              <a:latin typeface="Times New Roman" pitchFamily="18" charset="0"/>
              <a:cs typeface="Times New Roman" pitchFamily="18" charset="0"/>
            </a:endParaRPr>
          </a:p>
          <a:p>
            <a:r>
              <a:rPr lang="fr-FR">
                <a:latin typeface="Times New Roman" pitchFamily="18" charset="0"/>
                <a:cs typeface="Times New Roman" pitchFamily="18" charset="0"/>
              </a:rPr>
              <a:t>Vậy điểm C thuộc đồ thị hàm số y = –</a:t>
            </a:r>
            <a:r>
              <a:rPr lang="fr-FR" smtClean="0">
                <a:latin typeface="Times New Roman" pitchFamily="18" charset="0"/>
                <a:cs typeface="Times New Roman" pitchFamily="18" charset="0"/>
              </a:rPr>
              <a:t>2x</a:t>
            </a: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62400" y="1542990"/>
            <a:ext cx="1143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000" b="1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1693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600" y="133350"/>
            <a:ext cx="5715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Bài 4:</a:t>
            </a:r>
            <a:endParaRPr lang="en-US" sz="2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fr-FR" sz="20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fr-FR" sz="20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 Vẽ </a:t>
            </a:r>
            <a:r>
              <a:rPr lang="fr-FR" sz="20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đồ thị hàm số y = –</a:t>
            </a:r>
            <a:r>
              <a:rPr lang="fr-FR" sz="20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2x</a:t>
            </a:r>
            <a:endParaRPr lang="en-US" sz="2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fr-FR" sz="20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b) Hỏi điểm A (1; –2) thuộc đồ thị hàm số y = –</a:t>
            </a:r>
            <a:r>
              <a:rPr lang="fr-FR" sz="20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2x</a:t>
            </a:r>
            <a:endParaRPr lang="en-US" sz="20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038600" y="1123950"/>
            <a:ext cx="84991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Giải:</a:t>
            </a:r>
            <a:endParaRPr lang="en-US" sz="2400" b="1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7962584"/>
              </p:ext>
            </p:extLst>
          </p:nvPr>
        </p:nvGraphicFramePr>
        <p:xfrm>
          <a:off x="1143000" y="1632228"/>
          <a:ext cx="1905000" cy="609600"/>
        </p:xfrm>
        <a:graphic>
          <a:graphicData uri="http://schemas.openxmlformats.org/drawingml/2006/table">
            <a:tbl>
              <a:tblPr firstRow="1" firstCol="1" bandRow="1"/>
              <a:tblGrid>
                <a:gridCol w="10445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02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02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R="14605" algn="ctr"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endParaRPr lang="en-US" sz="2000">
                        <a:effectLst/>
                        <a:latin typeface=".VnTime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4605" algn="ct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en-US" sz="1600">
                        <a:effectLst/>
                        <a:latin typeface=".VnTime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4605" algn="ctr">
                        <a:spcAft>
                          <a:spcPts val="0"/>
                        </a:spcAft>
                      </a:pPr>
                      <a:r>
                        <a:rPr lang="fr-FR" sz="160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en-US" sz="1600">
                        <a:effectLst/>
                        <a:latin typeface=".VnTime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025">
                <a:tc>
                  <a:txBody>
                    <a:bodyPr/>
                    <a:lstStyle/>
                    <a:p>
                      <a:pPr marR="14605" algn="ctr"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y = –2x</a:t>
                      </a:r>
                      <a:endParaRPr lang="en-US" sz="2000">
                        <a:effectLst/>
                        <a:latin typeface=".VnTime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4605" algn="ct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en-US" sz="1600">
                        <a:effectLst/>
                        <a:latin typeface=".VnTime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4605" algn="ctr">
                        <a:spcAft>
                          <a:spcPts val="0"/>
                        </a:spcAft>
                      </a:pPr>
                      <a:r>
                        <a:rPr lang="fr-FR" sz="160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–2</a:t>
                      </a:r>
                      <a:endParaRPr lang="en-US" sz="1600">
                        <a:effectLst/>
                        <a:latin typeface=".VnTime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445994" y="3486150"/>
            <a:ext cx="484915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mtClean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Xét điểm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1; </a:t>
            </a:r>
            <a:r>
              <a:rPr lang="fr-FR" smtClean="0">
                <a:latin typeface="Times New Roman"/>
                <a:ea typeface="Times New Roman"/>
                <a:cs typeface="Times New Roman"/>
              </a:rPr>
              <a:t>–2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fr-FR">
                <a:latin typeface="Times New Roman" pitchFamily="18" charset="0"/>
                <a:cs typeface="Times New Roman" pitchFamily="18" charset="0"/>
              </a:rPr>
              <a:t>ta có </a:t>
            </a:r>
            <a:r>
              <a:rPr lang="fr-FR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fr-FR" baseline="-2500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fr-FR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fr-FR" smtClean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fr-FR">
                <a:latin typeface="Times New Roman" pitchFamily="18" charset="0"/>
                <a:cs typeface="Times New Roman" pitchFamily="18" charset="0"/>
              </a:rPr>
              <a:t>và </a:t>
            </a:r>
            <a:r>
              <a:rPr lang="fr-FR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fr-FR" baseline="-2500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fr-FR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fr-FR" smtClean="0">
                <a:latin typeface="Times New Roman"/>
                <a:ea typeface="Times New Roman"/>
                <a:cs typeface="Times New Roman"/>
              </a:rPr>
              <a:t>–2</a:t>
            </a:r>
            <a:r>
              <a:rPr lang="fr-FR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>
              <a:latin typeface="Times New Roman" pitchFamily="18" charset="0"/>
              <a:cs typeface="Times New Roman" pitchFamily="18" charset="0"/>
            </a:endParaRPr>
          </a:p>
          <a:p>
            <a:r>
              <a:rPr lang="fr-FR">
                <a:latin typeface="Times New Roman" pitchFamily="18" charset="0"/>
                <a:cs typeface="Times New Roman" pitchFamily="18" charset="0"/>
              </a:rPr>
              <a:t>Thay </a:t>
            </a:r>
            <a:r>
              <a:rPr lang="fr-FR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fr-FR" baseline="-2500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fr-FR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>
                <a:latin typeface="Times New Roman" pitchFamily="18" charset="0"/>
                <a:cs typeface="Times New Roman" pitchFamily="18" charset="0"/>
              </a:rPr>
              <a:t>vào y = –2x, ta có:   y = –</a:t>
            </a:r>
            <a:r>
              <a:rPr lang="fr-FR" smtClean="0">
                <a:latin typeface="Times New Roman" pitchFamily="18" charset="0"/>
                <a:cs typeface="Times New Roman" pitchFamily="18" charset="0"/>
              </a:rPr>
              <a:t>2.1 </a:t>
            </a:r>
            <a:r>
              <a:rPr lang="fr-FR">
                <a:latin typeface="Times New Roman" pitchFamily="18" charset="0"/>
                <a:cs typeface="Times New Roman" pitchFamily="18" charset="0"/>
              </a:rPr>
              <a:t>= – </a:t>
            </a:r>
            <a:r>
              <a:rPr lang="fr-FR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mtClean="0">
                <a:latin typeface="Times New Roman" pitchFamily="18" charset="0"/>
                <a:cs typeface="Times New Roman" pitchFamily="18" charset="0"/>
                <a:sym typeface="Symbol"/>
              </a:rPr>
              <a:t>=</a:t>
            </a:r>
            <a:r>
              <a:rPr lang="fr-FR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>
                <a:latin typeface="Times New Roman" pitchFamily="18" charset="0"/>
                <a:cs typeface="Times New Roman" pitchFamily="18" charset="0"/>
              </a:rPr>
              <a:t>y </a:t>
            </a:r>
            <a:r>
              <a:rPr lang="fr-FR" baseline="-2500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fr-FR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>
              <a:latin typeface="Times New Roman" pitchFamily="18" charset="0"/>
              <a:cs typeface="Times New Roman" pitchFamily="18" charset="0"/>
            </a:endParaRPr>
          </a:p>
          <a:p>
            <a:r>
              <a:rPr lang="fr-FR" smtClean="0">
                <a:latin typeface="Times New Roman" pitchFamily="18" charset="0"/>
                <a:cs typeface="Times New Roman" pitchFamily="18" charset="0"/>
              </a:rPr>
              <a:t>Vậy </a:t>
            </a:r>
            <a:r>
              <a:rPr lang="fr-FR">
                <a:latin typeface="Times New Roman" pitchFamily="18" charset="0"/>
                <a:cs typeface="Times New Roman" pitchFamily="18" charset="0"/>
              </a:rPr>
              <a:t>điểm A (1; –2) thuộc đồ thị hàm số y = –</a:t>
            </a:r>
            <a:r>
              <a:rPr lang="fr-FR" smtClean="0">
                <a:latin typeface="Times New Roman" pitchFamily="18" charset="0"/>
                <a:cs typeface="Times New Roman" pitchFamily="18" charset="0"/>
              </a:rPr>
              <a:t>2x</a:t>
            </a: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45994" y="2515848"/>
            <a:ext cx="43303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mtClean="0">
                <a:latin typeface="Times New Roman" pitchFamily="18" charset="0"/>
                <a:cs typeface="Times New Roman" pitchFamily="18" charset="0"/>
              </a:rPr>
              <a:t>Đồ 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thị hàm số y = </a:t>
            </a:r>
            <a:r>
              <a:rPr lang="fr-FR">
                <a:latin typeface="Times New Roman"/>
                <a:ea typeface="Times New Roman"/>
                <a:cs typeface="Times New Roman"/>
              </a:rPr>
              <a:t>–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2x 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là đường thẳng đi qua O (0;0) và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N (1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fr-FR">
                <a:latin typeface="Times New Roman"/>
                <a:ea typeface="Times New Roman"/>
                <a:cs typeface="Times New Roman"/>
              </a:rPr>
              <a:t>–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09600" y="1537216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latin typeface="Times New Roman" pitchFamily="18" charset="0"/>
                <a:cs typeface="Times New Roman" pitchFamily="18" charset="0"/>
              </a:rPr>
              <a:t>a)</a:t>
            </a: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5144" y="1377613"/>
            <a:ext cx="3534422" cy="32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extBox 11"/>
          <p:cNvSpPr txBox="1"/>
          <p:nvPr/>
        </p:nvSpPr>
        <p:spPr>
          <a:xfrm flipH="1">
            <a:off x="6640763" y="2740283"/>
            <a:ext cx="391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smtClean="0">
                <a:solidFill>
                  <a:srgbClr val="FF0000"/>
                </a:solidFill>
              </a:rPr>
              <a:t>.</a:t>
            </a:r>
            <a:endParaRPr lang="en-US" sz="5400">
              <a:solidFill>
                <a:srgbClr val="FF0000"/>
              </a:solidFill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6828771" y="4171950"/>
            <a:ext cx="397347" cy="0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7217513" y="3409950"/>
            <a:ext cx="8605" cy="762000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 flipH="1">
            <a:off x="7021763" y="3461087"/>
            <a:ext cx="3915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smtClean="0">
                <a:solidFill>
                  <a:srgbClr val="FF0000"/>
                </a:solidFill>
              </a:rPr>
              <a:t>.</a:t>
            </a:r>
            <a:endParaRPr lang="en-US" sz="6000">
              <a:solidFill>
                <a:srgbClr val="FF0000"/>
              </a:solidFill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5905931" y="1581150"/>
            <a:ext cx="1507332" cy="2996863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295144" y="1909557"/>
            <a:ext cx="800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rgbClr val="C00000"/>
                </a:solidFill>
              </a:rPr>
              <a:t>y= - 2x</a:t>
            </a:r>
            <a:endParaRPr lang="en-US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6960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/>
      <p:bldP spid="12" grpId="0"/>
      <p:bldP spid="15" grpId="0"/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/>
          </p:cNvPr>
          <p:cNvSpPr/>
          <p:nvPr/>
        </p:nvSpPr>
        <p:spPr>
          <a:xfrm>
            <a:off x="1219200" y="590550"/>
            <a:ext cx="7061897" cy="55399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000" b="1" dirty="0">
                <a:ln w="12700">
                  <a:solidFill>
                    <a:srgbClr val="4472C4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rgbClr val="4472C4"/>
                  </a:outerShdw>
                </a:effectLst>
                <a:cs typeface="Times New Roman" panose="02020603050405020304" pitchFamily="18" charset="0"/>
              </a:rPr>
              <a:t>HƯỚNG DẪN TỰ HỌC Ở NHÀ</a:t>
            </a:r>
          </a:p>
        </p:txBody>
      </p:sp>
      <p:sp>
        <p:nvSpPr>
          <p:cNvPr id="44035" name="Rectangle 2"/>
          <p:cNvSpPr>
            <a:spLocks noChangeArrowheads="1"/>
          </p:cNvSpPr>
          <p:nvPr/>
        </p:nvSpPr>
        <p:spPr bwMode="auto">
          <a:xfrm>
            <a:off x="1447800" y="1428750"/>
            <a:ext cx="6265069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/>
            <a:r>
              <a:rPr lang="vi-VN" altLang="en-US" sz="24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_ Học thuộ</a:t>
            </a:r>
            <a:r>
              <a:rPr lang="en-US" altLang="en-US" sz="24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 </a:t>
            </a:r>
            <a:r>
              <a:rPr lang="en-US" altLang="en-US" sz="2400" b="1" dirty="0" err="1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lại</a:t>
            </a:r>
            <a:r>
              <a:rPr lang="en-US" altLang="en-US" sz="24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altLang="en-US" sz="24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altLang="en-US" sz="24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thức</a:t>
            </a:r>
            <a:r>
              <a:rPr lang="en-US" altLang="en-US" sz="24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vi-VN" altLang="en-US" sz="2400" b="1" dirty="0">
              <a:solidFill>
                <a:srgbClr val="0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vi-VN" altLang="en-US" sz="24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_ </a:t>
            </a:r>
            <a:r>
              <a:rPr lang="en-US" altLang="en-US" sz="2400" b="1" dirty="0" err="1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Hệ</a:t>
            </a:r>
            <a:r>
              <a:rPr lang="en-US" altLang="en-US" sz="24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thống</a:t>
            </a:r>
            <a:r>
              <a:rPr lang="en-US" altLang="en-US" sz="24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lại</a:t>
            </a:r>
            <a:r>
              <a:rPr lang="en-US" altLang="en-US" sz="24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altLang="en-US" sz="24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dạng</a:t>
            </a:r>
            <a:r>
              <a:rPr lang="en-US" altLang="en-US" sz="24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toán</a:t>
            </a:r>
            <a:r>
              <a:rPr lang="en-US" altLang="en-US" sz="24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cơ</a:t>
            </a:r>
            <a:r>
              <a:rPr lang="en-US" altLang="en-US" sz="24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bản</a:t>
            </a:r>
            <a:r>
              <a:rPr lang="en-US" altLang="en-US" sz="24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đã</a:t>
            </a:r>
            <a:r>
              <a:rPr lang="en-US" altLang="en-US" sz="24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altLang="en-US" sz="24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altLang="en-US" sz="24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tiếp</a:t>
            </a:r>
            <a:r>
              <a:rPr lang="en-US" altLang="en-US" sz="24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tục</a:t>
            </a:r>
            <a:r>
              <a:rPr lang="en-US" altLang="en-US" sz="24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tự</a:t>
            </a:r>
            <a:r>
              <a:rPr lang="en-US" altLang="en-US" sz="24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nghiên</a:t>
            </a:r>
            <a:r>
              <a:rPr lang="en-US" altLang="en-US" sz="24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cứu</a:t>
            </a:r>
            <a:r>
              <a:rPr lang="en-US" altLang="en-US" sz="24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làm</a:t>
            </a:r>
            <a:r>
              <a:rPr lang="en-US" altLang="en-US" sz="24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thêm</a:t>
            </a:r>
            <a:r>
              <a:rPr lang="en-US" altLang="en-US" sz="2400" b="1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altLang="en-US" sz="24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tập</a:t>
            </a:r>
            <a:r>
              <a:rPr lang="en-US" altLang="en-US" sz="2400" b="1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algn="just" eaLnBrk="1" hangingPunct="1"/>
            <a:endParaRPr lang="vi-VN" altLang="en-US" sz="2400" b="1" dirty="0">
              <a:solidFill>
                <a:srgbClr val="0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eaLnBrk="1" hangingPunct="1"/>
            <a:endParaRPr lang="en-US" altLang="en-US" sz="2400" b="1" dirty="0">
              <a:solidFill>
                <a:srgbClr val="0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7214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</TotalTime>
  <Words>882</Words>
  <Application>Microsoft Office PowerPoint</Application>
  <PresentationFormat>On-screen Show (16:9)</PresentationFormat>
  <Paragraphs>90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.VnTime</vt:lpstr>
      <vt:lpstr>Arial</vt:lpstr>
      <vt:lpstr>Calibri</vt:lpstr>
      <vt:lpstr>Cambria Math</vt:lpstr>
      <vt:lpstr>Symbol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VU THI THANH</dc:creator>
  <cp:lastModifiedBy>Admin</cp:lastModifiedBy>
  <cp:revision>22</cp:revision>
  <dcterms:created xsi:type="dcterms:W3CDTF">2021-10-08T07:52:24Z</dcterms:created>
  <dcterms:modified xsi:type="dcterms:W3CDTF">2021-10-10T01:24:10Z</dcterms:modified>
</cp:coreProperties>
</file>